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8" r:id="rId3"/>
    <p:sldId id="283" r:id="rId4"/>
    <p:sldId id="260" r:id="rId5"/>
    <p:sldId id="284" r:id="rId6"/>
    <p:sldId id="285" r:id="rId7"/>
    <p:sldId id="286" r:id="rId8"/>
    <p:sldId id="281" r:id="rId9"/>
    <p:sldId id="257" r:id="rId10"/>
    <p:sldId id="282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662" autoAdjust="0"/>
  </p:normalViewPr>
  <p:slideViewPr>
    <p:cSldViewPr>
      <p:cViewPr varScale="1">
        <p:scale>
          <a:sx n="62" d="100"/>
          <a:sy n="62" d="100"/>
        </p:scale>
        <p:origin x="16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949937-8636-470D-A032-87ED7CE3D971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44EFA3-C3F0-4594-9DED-4B5D96313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744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719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68ED3-65A0-4EB1-B5D6-9099068E82CC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50C0-0DD7-4BA5-82E1-B01233F865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68ED3-65A0-4EB1-B5D6-9099068E82CC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50C0-0DD7-4BA5-82E1-B01233F865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68ED3-65A0-4EB1-B5D6-9099068E82CC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50C0-0DD7-4BA5-82E1-B01233F865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68ED3-65A0-4EB1-B5D6-9099068E82CC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50C0-0DD7-4BA5-82E1-B01233F865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68ED3-65A0-4EB1-B5D6-9099068E82CC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50C0-0DD7-4BA5-82E1-B01233F865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68ED3-65A0-4EB1-B5D6-9099068E82CC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50C0-0DD7-4BA5-82E1-B01233F865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68ED3-65A0-4EB1-B5D6-9099068E82CC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50C0-0DD7-4BA5-82E1-B01233F865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68ED3-65A0-4EB1-B5D6-9099068E82CC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50C0-0DD7-4BA5-82E1-B01233F865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68ED3-65A0-4EB1-B5D6-9099068E82CC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50C0-0DD7-4BA5-82E1-B01233F865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68ED3-65A0-4EB1-B5D6-9099068E82CC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50C0-0DD7-4BA5-82E1-B01233F865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68ED3-65A0-4EB1-B5D6-9099068E82CC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350C0-0DD7-4BA5-82E1-B01233F865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68ED3-65A0-4EB1-B5D6-9099068E82CC}" type="datetimeFigureOut">
              <a:rPr lang="en-US" smtClean="0"/>
              <a:t>12/25/2015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350C0-0DD7-4BA5-82E1-B01233F865F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Histology </a:t>
            </a:r>
            <a:endParaRPr lang="en-US" b="1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Urinary system 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>
                <a:solidFill>
                  <a:srgbClr val="FF0000"/>
                </a:solidFill>
              </a:rPr>
              <a:t>Urinary bladder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0066"/>
                </a:solidFill>
              </a:rPr>
              <a:t>1-transitional </a:t>
            </a:r>
            <a:r>
              <a:rPr lang="en-US" dirty="0" smtClean="0">
                <a:solidFill>
                  <a:srgbClr val="FF0066"/>
                </a:solidFill>
              </a:rPr>
              <a:t>epithelium(</a:t>
            </a:r>
            <a:r>
              <a:rPr lang="ar-SA" dirty="0" smtClean="0">
                <a:solidFill>
                  <a:srgbClr val="FF0066"/>
                </a:solidFill>
              </a:rPr>
              <a:t>لونه وردي</a:t>
            </a:r>
            <a:r>
              <a:rPr lang="en-US" dirty="0" smtClean="0">
                <a:solidFill>
                  <a:srgbClr val="FF0066"/>
                </a:solidFill>
              </a:rPr>
              <a:t>)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2-muscularis layer </a:t>
            </a:r>
          </a:p>
          <a:p>
            <a:pPr marL="0" indent="0">
              <a:buNone/>
            </a:pPr>
            <a:r>
              <a:rPr lang="en-US" dirty="0" smtClean="0"/>
              <a:t>	-</a:t>
            </a:r>
            <a:r>
              <a:rPr lang="en-US" dirty="0"/>
              <a:t>inner longitudinal</a:t>
            </a:r>
          </a:p>
          <a:p>
            <a:pPr marL="0" indent="0">
              <a:buNone/>
            </a:pPr>
            <a:r>
              <a:rPr lang="en-US" dirty="0"/>
              <a:t>	-outer circular</a:t>
            </a:r>
          </a:p>
          <a:p>
            <a:endParaRPr lang="en-US" dirty="0"/>
          </a:p>
        </p:txBody>
      </p:sp>
      <p:pic>
        <p:nvPicPr>
          <p:cNvPr id="10" name="Content Placeholder 3" descr="IMG_3964.JPG"/>
          <p:cNvPicPr>
            <a:picLocks noChangeAspect="1"/>
          </p:cNvPicPr>
          <p:nvPr/>
        </p:nvPicPr>
        <p:blipFill rotWithShape="1">
          <a:blip r:embed="rId2" cstate="print"/>
          <a:srcRect l="20567" t="4348" r="10154" b="5797"/>
          <a:stretch/>
        </p:blipFill>
        <p:spPr>
          <a:xfrm>
            <a:off x="4203290" y="1434428"/>
            <a:ext cx="4483510" cy="489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807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 descr="photo(9).JPG"/>
          <p:cNvPicPr>
            <a:picLocks noChangeAspect="1"/>
          </p:cNvPicPr>
          <p:nvPr/>
        </p:nvPicPr>
        <p:blipFill rotWithShape="1">
          <a:blip r:embed="rId2"/>
          <a:srcRect l="27470" r="434" b="12741"/>
          <a:stretch/>
        </p:blipFill>
        <p:spPr>
          <a:xfrm>
            <a:off x="0" y="1350290"/>
            <a:ext cx="4617063" cy="4191000"/>
          </a:xfrm>
          <a:prstGeom prst="rect">
            <a:avLst/>
          </a:prstGeom>
        </p:spPr>
      </p:pic>
      <p:pic>
        <p:nvPicPr>
          <p:cNvPr id="7" name="Content Placeholder 3" descr="IMG_3965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20567" t="11594" r="13402" b="5797"/>
          <a:stretch/>
        </p:blipFill>
        <p:spPr>
          <a:xfrm>
            <a:off x="4504841" y="33580"/>
            <a:ext cx="4648200" cy="6824420"/>
          </a:xfrm>
        </p:spPr>
      </p:pic>
      <p:sp>
        <p:nvSpPr>
          <p:cNvPr id="8" name="Rectangle 7"/>
          <p:cNvSpPr/>
          <p:nvPr/>
        </p:nvSpPr>
        <p:spPr>
          <a:xfrm>
            <a:off x="5257800" y="4724400"/>
            <a:ext cx="34971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FF0066"/>
                </a:solidFill>
              </a:rPr>
              <a:t>transitional epithelium</a:t>
            </a:r>
            <a:endParaRPr lang="en-US" sz="28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Kidney</a:t>
            </a:r>
            <a:r>
              <a:rPr lang="en-US" sz="4000" b="1" dirty="0">
                <a:solidFill>
                  <a:srgbClr val="FF0000"/>
                </a:solidFill>
              </a:rPr>
              <a:t/>
            </a:r>
            <a:br>
              <a:rPr lang="en-US" sz="4000" b="1" dirty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Renal Cortex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renal corpuscle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PCT,DCT</a:t>
            </a:r>
            <a:r>
              <a:rPr lang="en-US" dirty="0"/>
              <a:t>, glomeruli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r>
              <a:rPr lang="en-US" dirty="0"/>
              <a:t>Renal </a:t>
            </a:r>
            <a:r>
              <a:rPr lang="en-US" dirty="0" smtClean="0"/>
              <a:t>Medulla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renal </a:t>
            </a:r>
            <a:r>
              <a:rPr lang="en-US" dirty="0"/>
              <a:t>tubules </a:t>
            </a:r>
            <a:r>
              <a:rPr lang="en-US" dirty="0" smtClean="0"/>
              <a:t>“</a:t>
            </a:r>
            <a:r>
              <a:rPr lang="en-US" dirty="0"/>
              <a:t>lobe of Henle</a:t>
            </a:r>
            <a:r>
              <a:rPr lang="en-US" dirty="0" smtClean="0"/>
              <a:t>”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Collecting ducts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03" r="14697" b="10768"/>
          <a:stretch/>
        </p:blipFill>
        <p:spPr>
          <a:xfrm>
            <a:off x="4282698" y="864352"/>
            <a:ext cx="4876800" cy="526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60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3201" r="20029" b="12820"/>
          <a:stretch/>
        </p:blipFill>
        <p:spPr>
          <a:xfrm>
            <a:off x="1292" y="104011"/>
            <a:ext cx="6324600" cy="6746240"/>
          </a:xfrm>
        </p:spPr>
      </p:pic>
      <p:sp>
        <p:nvSpPr>
          <p:cNvPr id="8" name="Right Brace 7"/>
          <p:cNvSpPr/>
          <p:nvPr/>
        </p:nvSpPr>
        <p:spPr>
          <a:xfrm>
            <a:off x="4495800" y="381000"/>
            <a:ext cx="2133600" cy="2667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781800" y="1529834"/>
            <a:ext cx="1423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Renal Cortex </a:t>
            </a:r>
          </a:p>
        </p:txBody>
      </p:sp>
      <p:sp>
        <p:nvSpPr>
          <p:cNvPr id="10" name="Right Brace 9"/>
          <p:cNvSpPr/>
          <p:nvPr/>
        </p:nvSpPr>
        <p:spPr>
          <a:xfrm>
            <a:off x="4154838" y="3324989"/>
            <a:ext cx="2133600" cy="2667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325892" y="4473823"/>
            <a:ext cx="1584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Renal Medulla </a:t>
            </a:r>
          </a:p>
        </p:txBody>
      </p:sp>
    </p:spTree>
    <p:extLst>
      <p:ext uri="{BB962C8B-B14F-4D97-AF65-F5344CB8AC3E}">
        <p14:creationId xmlns:p14="http://schemas.microsoft.com/office/powerpoint/2010/main" val="2285852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3958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l="24528" t="17917" r="15094"/>
          <a:stretch/>
        </p:blipFill>
        <p:spPr>
          <a:xfrm>
            <a:off x="232715" y="840794"/>
            <a:ext cx="4419600" cy="5029200"/>
          </a:xfrm>
        </p:spPr>
      </p:pic>
      <p:pic>
        <p:nvPicPr>
          <p:cNvPr id="7" name="Content Placeholder 3" descr="IMG_3963.JPG"/>
          <p:cNvPicPr>
            <a:picLocks noChangeAspect="1"/>
          </p:cNvPicPr>
          <p:nvPr/>
        </p:nvPicPr>
        <p:blipFill rotWithShape="1">
          <a:blip r:embed="rId3" cstate="print"/>
          <a:srcRect l="22634" r="2675" b="3031"/>
          <a:stretch/>
        </p:blipFill>
        <p:spPr>
          <a:xfrm>
            <a:off x="4628827" y="825285"/>
            <a:ext cx="4419601" cy="5029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371600" y="6019800"/>
            <a:ext cx="1423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Renal Cortex </a:t>
            </a:r>
          </a:p>
        </p:txBody>
      </p:sp>
      <p:sp>
        <p:nvSpPr>
          <p:cNvPr id="9" name="Rectangle 8"/>
          <p:cNvSpPr/>
          <p:nvPr/>
        </p:nvSpPr>
        <p:spPr>
          <a:xfrm>
            <a:off x="5943600" y="6015925"/>
            <a:ext cx="1584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Renal Medulla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905000" y="277745"/>
            <a:ext cx="1475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renal capsule 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2795003" y="641911"/>
            <a:ext cx="67019" cy="80588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" t="18520" r="14188" b="15819"/>
          <a:stretch/>
        </p:blipFill>
        <p:spPr>
          <a:xfrm>
            <a:off x="21956" y="0"/>
            <a:ext cx="6199554" cy="6362700"/>
          </a:xfrm>
        </p:spPr>
      </p:pic>
      <p:sp>
        <p:nvSpPr>
          <p:cNvPr id="6" name="Rectangle 5"/>
          <p:cNvSpPr/>
          <p:nvPr/>
        </p:nvSpPr>
        <p:spPr>
          <a:xfrm>
            <a:off x="7144953" y="484300"/>
            <a:ext cx="14754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renal capsule 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4648200" y="668966"/>
            <a:ext cx="2530333" cy="168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7344687" y="1676400"/>
            <a:ext cx="10935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glomeruli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5257800" y="1861066"/>
            <a:ext cx="2086887" cy="3487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9" idx="1"/>
          </p:cNvCxnSpPr>
          <p:nvPr/>
        </p:nvCxnSpPr>
        <p:spPr>
          <a:xfrm flipH="1">
            <a:off x="5410200" y="1861066"/>
            <a:ext cx="1934487" cy="8059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0936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6" t="37778" r="741"/>
          <a:stretch/>
        </p:blipFill>
        <p:spPr>
          <a:xfrm>
            <a:off x="36163" y="0"/>
            <a:ext cx="7543800" cy="6705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772400" y="1727031"/>
            <a:ext cx="11209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glomeruli</a:t>
            </a:r>
          </a:p>
        </p:txBody>
      </p:sp>
      <p:cxnSp>
        <p:nvCxnSpPr>
          <p:cNvPr id="7" name="Straight Arrow Connector 6"/>
          <p:cNvCxnSpPr>
            <a:stCxn id="6" idx="1"/>
          </p:cNvCxnSpPr>
          <p:nvPr/>
        </p:nvCxnSpPr>
        <p:spPr>
          <a:xfrm flipH="1" flipV="1">
            <a:off x="5685513" y="1727031"/>
            <a:ext cx="2086887" cy="184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5685513" y="1020634"/>
            <a:ext cx="2239288" cy="37404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7848601" y="773668"/>
            <a:ext cx="12244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Bowman’s </a:t>
            </a:r>
          </a:p>
          <a:p>
            <a:r>
              <a:rPr lang="en-US" b="1" dirty="0" smtClean="0"/>
              <a:t>capsule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529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1111" r="1111" b="21111"/>
          <a:stretch/>
        </p:blipFill>
        <p:spPr>
          <a:xfrm>
            <a:off x="381000" y="-50369"/>
            <a:ext cx="8305800" cy="68786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0" y="5029200"/>
            <a:ext cx="6369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Columnar </a:t>
            </a:r>
            <a:r>
              <a:rPr lang="en-US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epith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in tubules in medulla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996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solidFill>
                  <a:srgbClr val="FF0000"/>
                </a:solidFill>
              </a:rPr>
              <a:t>Ureter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 algn="r">
              <a:buFont typeface="+mj-lt"/>
              <a:buAutoNum type="arabicPeriod"/>
            </a:pPr>
            <a:r>
              <a:rPr lang="en-US" dirty="0" smtClean="0">
                <a:solidFill>
                  <a:schemeClr val="accent1"/>
                </a:solidFill>
              </a:rPr>
              <a:t>transitional epithelium </a:t>
            </a:r>
            <a:r>
              <a:rPr lang="ar-SA" dirty="0" smtClean="0">
                <a:solidFill>
                  <a:schemeClr val="accent1"/>
                </a:solidFill>
              </a:rPr>
              <a:t>كله أزرق 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muscularis</a:t>
            </a:r>
            <a:r>
              <a:rPr lang="en-US" dirty="0" smtClean="0"/>
              <a:t> </a:t>
            </a:r>
            <a:r>
              <a:rPr lang="en-US" dirty="0"/>
              <a:t>layer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-inner longitudinal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-</a:t>
            </a:r>
            <a:r>
              <a:rPr lang="en-US" dirty="0" smtClean="0"/>
              <a:t>outer circular</a:t>
            </a:r>
          </a:p>
          <a:p>
            <a:pPr marL="0" indent="0">
              <a:buNone/>
            </a:pPr>
            <a:r>
              <a:rPr lang="en-US" dirty="0" smtClean="0"/>
              <a:t>3. stellate </a:t>
            </a:r>
            <a:r>
              <a:rPr lang="en-US" dirty="0"/>
              <a:t>appearance of lumen * </a:t>
            </a:r>
            <a:br>
              <a:rPr lang="en-US" dirty="0"/>
            </a:b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5" t="15152" b="15819"/>
          <a:stretch/>
        </p:blipFill>
        <p:spPr>
          <a:xfrm>
            <a:off x="4766407" y="1600200"/>
            <a:ext cx="4377593" cy="4751522"/>
          </a:xfrm>
        </p:spPr>
      </p:pic>
    </p:spTree>
    <p:extLst>
      <p:ext uri="{BB962C8B-B14F-4D97-AF65-F5344CB8AC3E}">
        <p14:creationId xmlns:p14="http://schemas.microsoft.com/office/powerpoint/2010/main" val="2393987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3957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5155" t="18203" r="13400" b="19478"/>
          <a:stretch/>
        </p:blipFill>
        <p:spPr>
          <a:xfrm>
            <a:off x="28414" y="1292"/>
            <a:ext cx="4822557" cy="3141968"/>
          </a:xfrm>
        </p:spPr>
      </p:pic>
      <p:pic>
        <p:nvPicPr>
          <p:cNvPr id="5" name="Content Placeholder 4" descr="IMG_3968.JPG"/>
          <p:cNvPicPr>
            <a:picLocks noChangeAspect="1"/>
          </p:cNvPicPr>
          <p:nvPr/>
        </p:nvPicPr>
        <p:blipFill rotWithShape="1">
          <a:blip r:embed="rId3" cstate="print"/>
          <a:srcRect l="27473" t="7246" r="3247" b="28986"/>
          <a:stretch/>
        </p:blipFill>
        <p:spPr>
          <a:xfrm>
            <a:off x="4850971" y="-1292"/>
            <a:ext cx="4419600" cy="685929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069873" y="5715000"/>
            <a:ext cx="39817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3200" dirty="0">
                <a:solidFill>
                  <a:schemeClr val="accent1"/>
                </a:solidFill>
              </a:rPr>
              <a:t>transitional </a:t>
            </a:r>
            <a:r>
              <a:rPr lang="en-US" sz="3200" dirty="0" smtClean="0">
                <a:solidFill>
                  <a:schemeClr val="accent1"/>
                </a:solidFill>
              </a:rPr>
              <a:t>epithelium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7" name="Content Placeholder 3" descr="IMG_3967.JPG"/>
          <p:cNvPicPr>
            <a:picLocks noChangeAspect="1"/>
          </p:cNvPicPr>
          <p:nvPr/>
        </p:nvPicPr>
        <p:blipFill rotWithShape="1">
          <a:blip r:embed="rId4" cstate="print"/>
          <a:srcRect l="21739" t="2910" r="3261" b="5408"/>
          <a:stretch/>
        </p:blipFill>
        <p:spPr>
          <a:xfrm>
            <a:off x="-1" y="3143260"/>
            <a:ext cx="4850971" cy="37147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66</Words>
  <Application>Microsoft Office PowerPoint</Application>
  <PresentationFormat>On-screen Show (4:3)</PresentationFormat>
  <Paragraphs>36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Histology </vt:lpstr>
      <vt:lpstr>Kidney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Ureter</vt:lpstr>
      <vt:lpstr>PowerPoint Presentation</vt:lpstr>
      <vt:lpstr>Urinary bladder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SIEMENS</dc:creator>
  <cp:lastModifiedBy>Fatimah ....</cp:lastModifiedBy>
  <cp:revision>7</cp:revision>
  <dcterms:created xsi:type="dcterms:W3CDTF">2014-02-17T14:42:15Z</dcterms:created>
  <dcterms:modified xsi:type="dcterms:W3CDTF">2015-12-25T17:47:27Z</dcterms:modified>
</cp:coreProperties>
</file>